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358DED8-9714-4189-92BA-119EBFA11861}">
  <a:tblStyle styleId="{9358DED8-9714-4189-92BA-119EBFA118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0bb8fb8a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0bb8fb8a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0bb8fb8a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0bb8fb8a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f88c9e6e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f88c9e6e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0bb8fb8a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0bb8fb8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0bb8fb8a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0bb8fb8a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0bb8fb8a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50bb8fb8a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f88c9e6e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f88c9e6e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0bb8fb8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0bb8fb8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4f88c9e6e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4f88c9e6e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f88c9e6e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f88c9e6e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4f88c9e6e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4f88c9e6e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88c9e6e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f88c9e6e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4f88c9e6e7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4f88c9e6e7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09e35674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09e35674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4f88c9e6e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4f88c9e6e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f88c9e6e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f88c9e6e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f88c9e6e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f88c9e6e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f88c9e6e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f88c9e6e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f88c9e6e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f88c9e6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f88c9e6e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f88c9e6e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5.jpg"/><Relationship Id="rId5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Relationship Id="rId4" Type="http://schemas.openxmlformats.org/officeDocument/2006/relationships/hyperlink" Target="http://drive.google.com/file/d/1iGn4gtITqq2mEglFDmKSbFjuNrLOzhvC/view" TargetMode="External"/><Relationship Id="rId5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drive.google.com/file/d/1i70Gfy0aqNRkwItc0mqp87ISkocsvFsl/view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hwusSBxoY1eQ3UXDmlU52DT1vi8cSHvx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3350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b="1" lang="en-GB" sz="3600">
                <a:latin typeface="Verdana"/>
                <a:ea typeface="Verdana"/>
                <a:cs typeface="Verdana"/>
                <a:sym typeface="Verdana"/>
              </a:rPr>
              <a:t>AIRFRAME PROGRESS REPORT</a:t>
            </a:r>
            <a:endParaRPr b="1" sz="3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Verdana"/>
                <a:ea typeface="Verdana"/>
                <a:cs typeface="Verdana"/>
                <a:sym typeface="Verdana"/>
              </a:rPr>
              <a:t> WEEK 5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692425" y="3172900"/>
            <a:ext cx="137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09/06/2023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/>
        </p:nvSpPr>
        <p:spPr>
          <a:xfrm>
            <a:off x="3140800" y="421900"/>
            <a:ext cx="19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Cutting of grooves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9525" y="152400"/>
            <a:ext cx="228931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525" y="974500"/>
            <a:ext cx="1657599" cy="35035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2"/>
          <p:cNvCxnSpPr>
            <a:stCxn id="142" idx="2"/>
          </p:cNvCxnSpPr>
          <p:nvPr/>
        </p:nvCxnSpPr>
        <p:spPr>
          <a:xfrm>
            <a:off x="4136950" y="822100"/>
            <a:ext cx="1360800" cy="212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4390850" y="734425"/>
            <a:ext cx="3177300" cy="281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7" name="Google Shape;14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00" y="734425"/>
            <a:ext cx="1781226" cy="3166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2"/>
          <p:cNvCxnSpPr/>
          <p:nvPr/>
        </p:nvCxnSpPr>
        <p:spPr>
          <a:xfrm flipH="1">
            <a:off x="1161625" y="734425"/>
            <a:ext cx="2024700" cy="2331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89310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5685" y="152400"/>
            <a:ext cx="2289310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3"/>
          <p:cNvCxnSpPr/>
          <p:nvPr/>
        </p:nvCxnSpPr>
        <p:spPr>
          <a:xfrm>
            <a:off x="2567850" y="2974125"/>
            <a:ext cx="312600" cy="2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6" name="Google Shape;1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9395" y="152400"/>
            <a:ext cx="2289310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3"/>
          <p:cNvCxnSpPr/>
          <p:nvPr/>
        </p:nvCxnSpPr>
        <p:spPr>
          <a:xfrm>
            <a:off x="5328400" y="3169450"/>
            <a:ext cx="625200" cy="1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POLISHING AND PAINTING OF THE AIRFRAME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Safety measures were observed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750" y="1644300"/>
            <a:ext cx="2436439" cy="324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8931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2763175" y="1255275"/>
            <a:ext cx="3841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PHASE 1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Assembly of components</a:t>
            </a:r>
            <a:endParaRPr b="1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Polishing of the surface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10" y="152400"/>
            <a:ext cx="2293767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3101725" y="1398500"/>
            <a:ext cx="384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PHASE 2</a:t>
            </a:r>
            <a:endParaRPr b="1" sz="1500"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Lato"/>
              <a:buChar char="●"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Applying primer first </a:t>
            </a:r>
            <a:r>
              <a:rPr b="1" lang="en-GB" sz="1500">
                <a:latin typeface="Lato"/>
                <a:ea typeface="Lato"/>
                <a:cs typeface="Lato"/>
                <a:sym typeface="Lato"/>
              </a:rPr>
              <a:t>layer</a:t>
            </a:r>
            <a:r>
              <a:rPr b="1" lang="en-GB" sz="1500">
                <a:latin typeface="Lato"/>
                <a:ea typeface="Lato"/>
                <a:cs typeface="Lato"/>
                <a:sym typeface="Lato"/>
              </a:rPr>
              <a:t> coat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6877" y="152400"/>
            <a:ext cx="2287042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3275100" y="152400"/>
            <a:ext cx="2593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PHASE 3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Final paint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375" y="1233200"/>
            <a:ext cx="1816151" cy="3838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 rotWithShape="1">
          <a:blip r:embed="rId5">
            <a:alphaModFix/>
          </a:blip>
          <a:srcRect b="0" l="0" r="0" t="16555"/>
          <a:stretch/>
        </p:blipFill>
        <p:spPr>
          <a:xfrm>
            <a:off x="305900" y="851600"/>
            <a:ext cx="2433500" cy="42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ROLLING OF THE ALUMINUM SHEET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prototype was cut and rolled.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rolled prototype was to be riveted but there no rivets.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For the remaining 3 airframe tubes the sheets were cut and only rolling and riveting remains.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445100" y="140800"/>
            <a:ext cx="743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latin typeface="Lato"/>
                <a:ea typeface="Lato"/>
                <a:cs typeface="Lato"/>
                <a:sym typeface="Lato"/>
              </a:rPr>
              <a:t>The rolling process of the aluminum sheet</a:t>
            </a:r>
            <a:endParaRPr b="1" sz="1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8700"/>
            <a:ext cx="3211800" cy="42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 title="rolling of the 1mm thick aluminum sheet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6600" y="708700"/>
            <a:ext cx="5475000" cy="3079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ROCKET BEND TEST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test was not done due to the following </a:t>
            </a:r>
            <a:r>
              <a:rPr lang="en-GB"/>
              <a:t>challenges</a:t>
            </a:r>
            <a:r>
              <a:rPr lang="en-GB"/>
              <a:t>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paint on the airframe had not dried 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CFD ANALYSIS</a:t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The planned session  that was to take place on 06/06/2023  was postponed.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OVERVIEW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Parachute testing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Fin attachment on the body tube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Polishing and painting of the airframe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Cutting and rolling of the aluminum sheet</a:t>
            </a:r>
            <a:endParaRPr b="1"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NEXT WEEK’S OBJECTIVES</a:t>
            </a:r>
            <a:endParaRPr/>
          </a:p>
        </p:txBody>
      </p:sp>
      <p:sp>
        <p:nvSpPr>
          <p:cNvPr id="215" name="Google Shape;215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 complete the rolling the aluminum sheets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Rocket Bend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Proceed with  the parachute test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481000" y="168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PARACHUTE TESTING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1m and 2.4m diameter nylon parachutes were tested.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The 2.4m  cloth parachute was also tested.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b="1" lang="en-GB"/>
              <a:t>The height of the building used was 14.96m.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4" name="Google Shape;104;p16"/>
          <p:cNvGraphicFramePr/>
          <p:nvPr/>
        </p:nvGraphicFramePr>
        <p:xfrm>
          <a:off x="839975" y="237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{9358DED8-9714-4189-92BA-119EBFA11861}</a:tableStyleId>
              </a:tblPr>
              <a:tblGrid>
                <a:gridCol w="2413000"/>
                <a:gridCol w="2413000"/>
                <a:gridCol w="2413000"/>
              </a:tblGrid>
              <a:tr h="46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Mass (kg)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Experimented Terminal velocity (m/s)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Theoretical Terminal velocity (m/s)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1.556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5.24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6.33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5.965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5.07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65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3.421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9.6395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9.4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5" name="Google Shape;105;p16"/>
          <p:cNvSpPr txBox="1"/>
          <p:nvPr/>
        </p:nvSpPr>
        <p:spPr>
          <a:xfrm>
            <a:off x="1058225" y="822050"/>
            <a:ext cx="702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For the 1m parachute</a:t>
            </a: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the 2.4m  parachutes: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1957475"/>
            <a:ext cx="7688700" cy="30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r>
              <a:rPr lang="en-GB"/>
              <a:t> encountered: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height was not sufficient to get the expected results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2.4m diameter nylon parachute deployed when near the ground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2" name="Google Shape;112;p17"/>
          <p:cNvGraphicFramePr/>
          <p:nvPr/>
        </p:nvGraphicFramePr>
        <p:xfrm>
          <a:off x="952500" y="20129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{9358DED8-9714-4189-92BA-119EBFA11861}</a:tableStyleId>
              </a:tblPr>
              <a:tblGrid>
                <a:gridCol w="2413000"/>
                <a:gridCol w="2413000"/>
                <a:gridCol w="2413000"/>
              </a:tblGrid>
              <a:tr h="601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mass(kg)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Experimented Terminal velocity (m/s)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Theoretical Terminal Velocity (m/s)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1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8.068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5.805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6.01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2.4m Diameter Cloth Parachute</a:t>
            </a:r>
            <a:endParaRPr/>
          </a:p>
        </p:txBody>
      </p:sp>
      <p:pic>
        <p:nvPicPr>
          <p:cNvPr id="118" name="Google Shape;118;p18" title="Video from Vi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5900" y="19787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 Diameter Nylon Parachute</a:t>
            </a:r>
            <a:endParaRPr/>
          </a:p>
        </p:txBody>
      </p:sp>
      <p:pic>
        <p:nvPicPr>
          <p:cNvPr id="124" name="Google Shape;124;p19" title="Video from Vi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825" y="19416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 ATTACHMENT ON THE BODY TUBE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Slits were cut to fit the fins on the airframe (safety measures were observed)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809" y="90825"/>
            <a:ext cx="28951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195300" y="242975"/>
            <a:ext cx="4376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</a:rPr>
              <a:t>Body tube with fins attached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52400"/>
            <a:ext cx="228641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